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98" r:id="rId5"/>
    <p:sldId id="296" r:id="rId6"/>
    <p:sldId id="295" r:id="rId7"/>
    <p:sldId id="297" r:id="rId8"/>
    <p:sldId id="299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3402" autoAdjust="0"/>
  </p:normalViewPr>
  <p:slideViewPr>
    <p:cSldViewPr snapToGrid="0">
      <p:cViewPr varScale="1">
        <p:scale>
          <a:sx n="85" d="100"/>
          <a:sy n="85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7877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sjoskogfjall.se" TargetMode="Externa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sjoskogfjall.se" TargetMode="Externa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sjoskogfjall.se" TargetMode="Externa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sjoskogfjall.se" TargetMode="External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sjoskogfjall.se" TargetMode="External"/><Relationship Id="rId9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sjoskogfjall.se" TargetMode="External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7384"/>
            <a:ext cx="9144000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2.jpg"/>
          <p:cNvPicPr>
            <a:picLocks noChangeAspect="1"/>
          </p:cNvPicPr>
          <p:nvPr/>
        </p:nvPicPr>
        <p:blipFill>
          <a:blip r:embed="rId3">
            <a:extLst/>
          </a:blip>
          <a:srcRect r="11798"/>
          <a:stretch>
            <a:fillRect/>
          </a:stretch>
        </p:blipFill>
        <p:spPr>
          <a:xfrm>
            <a:off x="-1" y="-28847"/>
            <a:ext cx="2555776" cy="865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949279"/>
            <a:ext cx="9144000" cy="93610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243880" y="6317648"/>
            <a:ext cx="3968080" cy="442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Lokalt ledd utveckling i kommunerna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Berg, Härjedalen, Krokom, Åre och Östersund</a:t>
            </a:r>
          </a:p>
        </p:txBody>
      </p:sp>
      <p:sp>
        <p:nvSpPr>
          <p:cNvPr id="103" name="Shape 103"/>
          <p:cNvSpPr/>
          <p:nvPr/>
        </p:nvSpPr>
        <p:spPr>
          <a:xfrm>
            <a:off x="3697559" y="6342776"/>
            <a:ext cx="346672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Leader Sjö, Skog och Fjäll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/>
              </a:rPr>
              <a:t>www.sjoskogfjall.se</a:t>
            </a:r>
          </a:p>
        </p:txBody>
      </p:sp>
      <p:pic>
        <p:nvPicPr>
          <p:cNvPr id="104" name="image3.png"/>
          <p:cNvPicPr>
            <a:picLocks noChangeAspect="1"/>
          </p:cNvPicPr>
          <p:nvPr/>
        </p:nvPicPr>
        <p:blipFill>
          <a:blip r:embed="rId5">
            <a:extLst/>
          </a:blip>
          <a:srcRect t="1" b="65667"/>
          <a:stretch>
            <a:fillRect/>
          </a:stretch>
        </p:blipFill>
        <p:spPr>
          <a:xfrm>
            <a:off x="7520910" y="116632"/>
            <a:ext cx="1371570" cy="757899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7308304" y="5949279"/>
            <a:ext cx="1835697" cy="936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6" name="image4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44407" y="6025562"/>
            <a:ext cx="792089" cy="768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5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80312" y="6021287"/>
            <a:ext cx="792089" cy="793127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457200" y="102470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457200" y="228518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ett</a:t>
            </a:r>
            <a:endParaRPr dirty="0"/>
          </a:p>
          <a:p>
            <a:pPr lvl="1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två</a:t>
            </a:r>
            <a:endParaRPr dirty="0"/>
          </a:p>
          <a:p>
            <a:pPr lvl="2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fyra</a:t>
            </a:r>
            <a:endParaRPr dirty="0"/>
          </a:p>
          <a:p>
            <a:pPr lvl="4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fem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3"/>
          </p:nvPr>
        </p:nvSpPr>
        <p:spPr>
          <a:xfrm>
            <a:off x="4645025" y="228518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pic>
        <p:nvPicPr>
          <p:cNvPr id="111" name="logo-leader_sjoskogfjall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7615"/>
            <a:ext cx="3137683" cy="936105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08" y="6151420"/>
            <a:ext cx="1697481" cy="6400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7384"/>
            <a:ext cx="9144000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.jpg"/>
          <p:cNvPicPr>
            <a:picLocks noChangeAspect="1"/>
          </p:cNvPicPr>
          <p:nvPr/>
        </p:nvPicPr>
        <p:blipFill>
          <a:blip r:embed="rId3">
            <a:extLst/>
          </a:blip>
          <a:srcRect r="11798"/>
          <a:stretch>
            <a:fillRect/>
          </a:stretch>
        </p:blipFill>
        <p:spPr>
          <a:xfrm>
            <a:off x="-1" y="-28847"/>
            <a:ext cx="2555776" cy="865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949279"/>
            <a:ext cx="9144000" cy="93610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243880" y="6317648"/>
            <a:ext cx="3968080" cy="442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Lokalt ledd utveckling i kommunerna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Berg, Härjedalen, Krokom, Åre och Östersund</a:t>
            </a:r>
          </a:p>
        </p:txBody>
      </p:sp>
      <p:sp>
        <p:nvSpPr>
          <p:cNvPr id="131" name="Shape 131"/>
          <p:cNvSpPr/>
          <p:nvPr/>
        </p:nvSpPr>
        <p:spPr>
          <a:xfrm>
            <a:off x="3697559" y="6342776"/>
            <a:ext cx="346672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Leader Sjö, Skog och Fjäll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/>
              </a:rPr>
              <a:t>www.sjoskogfjall.se</a:t>
            </a:r>
          </a:p>
        </p:txBody>
      </p:sp>
      <p:pic>
        <p:nvPicPr>
          <p:cNvPr id="132" name="image3.png"/>
          <p:cNvPicPr>
            <a:picLocks noChangeAspect="1"/>
          </p:cNvPicPr>
          <p:nvPr/>
        </p:nvPicPr>
        <p:blipFill>
          <a:blip r:embed="rId5">
            <a:extLst/>
          </a:blip>
          <a:srcRect t="1" b="65667"/>
          <a:stretch>
            <a:fillRect/>
          </a:stretch>
        </p:blipFill>
        <p:spPr>
          <a:xfrm>
            <a:off x="7520910" y="116632"/>
            <a:ext cx="1371570" cy="75789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7308304" y="5949279"/>
            <a:ext cx="1835697" cy="936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4" name="image4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44407" y="6025562"/>
            <a:ext cx="792089" cy="768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5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80312" y="6021287"/>
            <a:ext cx="792089" cy="793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logo-leader_sjoskogfjall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847"/>
            <a:ext cx="3137683" cy="93610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08" y="6151420"/>
            <a:ext cx="1697481" cy="6400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7384"/>
            <a:ext cx="9144000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2.jpg"/>
          <p:cNvPicPr>
            <a:picLocks noChangeAspect="1"/>
          </p:cNvPicPr>
          <p:nvPr/>
        </p:nvPicPr>
        <p:blipFill>
          <a:blip r:embed="rId3">
            <a:extLst/>
          </a:blip>
          <a:srcRect r="11798"/>
          <a:stretch>
            <a:fillRect/>
          </a:stretch>
        </p:blipFill>
        <p:spPr>
          <a:xfrm>
            <a:off x="-1" y="-28847"/>
            <a:ext cx="2555776" cy="865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949279"/>
            <a:ext cx="9144000" cy="93610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243880" y="6317648"/>
            <a:ext cx="3968080" cy="442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Lokalt ledd utveckling i kommunerna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Berg, Härjedalen, Krokom, Åre och Östersund</a:t>
            </a:r>
          </a:p>
        </p:txBody>
      </p:sp>
      <p:sp>
        <p:nvSpPr>
          <p:cNvPr id="168" name="Shape 168"/>
          <p:cNvSpPr/>
          <p:nvPr/>
        </p:nvSpPr>
        <p:spPr>
          <a:xfrm>
            <a:off x="3697559" y="6342776"/>
            <a:ext cx="346672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Leader Sjö, Skog och Fjäll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/>
              </a:rPr>
              <a:t>www.sjoskogfjall.se</a:t>
            </a:r>
          </a:p>
        </p:txBody>
      </p:sp>
      <p:pic>
        <p:nvPicPr>
          <p:cNvPr id="169" name="image3.png"/>
          <p:cNvPicPr>
            <a:picLocks noChangeAspect="1"/>
          </p:cNvPicPr>
          <p:nvPr/>
        </p:nvPicPr>
        <p:blipFill>
          <a:blip r:embed="rId5">
            <a:extLst/>
          </a:blip>
          <a:srcRect t="1" b="65667"/>
          <a:stretch>
            <a:fillRect/>
          </a:stretch>
        </p:blipFill>
        <p:spPr>
          <a:xfrm>
            <a:off x="7520910" y="116632"/>
            <a:ext cx="1371570" cy="75789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7308304" y="5949279"/>
            <a:ext cx="1835697" cy="936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1" name="image4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44407" y="6025562"/>
            <a:ext cx="792089" cy="768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5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80312" y="6021287"/>
            <a:ext cx="792089" cy="793127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1792288" y="4509120"/>
            <a:ext cx="5486401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Titeltext</a:t>
            </a:r>
          </a:p>
        </p:txBody>
      </p:sp>
      <p:sp>
        <p:nvSpPr>
          <p:cNvPr id="174" name="Shape 174"/>
          <p:cNvSpPr>
            <a:spLocks noGrp="1"/>
          </p:cNvSpPr>
          <p:nvPr>
            <p:ph type="pic" sz="half" idx="13"/>
          </p:nvPr>
        </p:nvSpPr>
        <p:spPr>
          <a:xfrm>
            <a:off x="1792288" y="1124742"/>
            <a:ext cx="5486401" cy="338437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1792288" y="5085184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76" name="logo-leader_sjoskogfjall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" y="-28847"/>
            <a:ext cx="3137683" cy="93610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08" y="6151420"/>
            <a:ext cx="1697481" cy="6400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7384"/>
            <a:ext cx="9144000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2.jpg"/>
          <p:cNvPicPr>
            <a:picLocks noChangeAspect="1"/>
          </p:cNvPicPr>
          <p:nvPr/>
        </p:nvPicPr>
        <p:blipFill>
          <a:blip r:embed="rId3">
            <a:extLst/>
          </a:blip>
          <a:srcRect r="11798"/>
          <a:stretch>
            <a:fillRect/>
          </a:stretch>
        </p:blipFill>
        <p:spPr>
          <a:xfrm>
            <a:off x="-1" y="-28847"/>
            <a:ext cx="2555776" cy="865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949279"/>
            <a:ext cx="9144000" cy="936105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243880" y="6317648"/>
            <a:ext cx="3968080" cy="442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Lokalt ledd utveckling i kommunerna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Berg, Härjedalen, Krokom, Åre och Östersund</a:t>
            </a:r>
          </a:p>
        </p:txBody>
      </p:sp>
      <p:sp>
        <p:nvSpPr>
          <p:cNvPr id="188" name="Shape 188"/>
          <p:cNvSpPr/>
          <p:nvPr/>
        </p:nvSpPr>
        <p:spPr>
          <a:xfrm>
            <a:off x="3697559" y="6342776"/>
            <a:ext cx="346672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Leader Sjö, Skog och Fjäll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/>
              </a:rPr>
              <a:t>www.sjoskogfjall.se</a:t>
            </a:r>
          </a:p>
        </p:txBody>
      </p:sp>
      <p:pic>
        <p:nvPicPr>
          <p:cNvPr id="189" name="image3.png"/>
          <p:cNvPicPr>
            <a:picLocks noChangeAspect="1"/>
          </p:cNvPicPr>
          <p:nvPr/>
        </p:nvPicPr>
        <p:blipFill>
          <a:blip r:embed="rId5">
            <a:extLst/>
          </a:blip>
          <a:srcRect t="1" b="65667"/>
          <a:stretch>
            <a:fillRect/>
          </a:stretch>
        </p:blipFill>
        <p:spPr>
          <a:xfrm>
            <a:off x="7520910" y="116632"/>
            <a:ext cx="1371570" cy="757899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7308304" y="5949279"/>
            <a:ext cx="1835697" cy="936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1" name="image4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44407" y="6025562"/>
            <a:ext cx="792089" cy="768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5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80312" y="6021287"/>
            <a:ext cx="792089" cy="79312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467543" y="1061863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457200" y="2204865"/>
            <a:ext cx="8229600" cy="3672409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" name="logo-leader_sjoskogfjall.jpg"/>
          <p:cNvPicPr>
            <a:picLocks noChangeAspect="1"/>
          </p:cNvPicPr>
          <p:nvPr userDrawn="1"/>
        </p:nvPicPr>
        <p:blipFill>
          <a:blip r:embed="rId8">
            <a:extLst/>
          </a:blip>
          <a:stretch>
            <a:fillRect/>
          </a:stretch>
        </p:blipFill>
        <p:spPr>
          <a:xfrm>
            <a:off x="-1" y="-28847"/>
            <a:ext cx="3137683" cy="936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08" y="6151420"/>
            <a:ext cx="1697481" cy="6400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7384"/>
            <a:ext cx="9144000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2.jpg"/>
          <p:cNvPicPr>
            <a:picLocks noChangeAspect="1"/>
          </p:cNvPicPr>
          <p:nvPr/>
        </p:nvPicPr>
        <p:blipFill>
          <a:blip r:embed="rId3">
            <a:extLst/>
          </a:blip>
          <a:srcRect r="11798"/>
          <a:stretch>
            <a:fillRect/>
          </a:stretch>
        </p:blipFill>
        <p:spPr>
          <a:xfrm>
            <a:off x="-1" y="-28847"/>
            <a:ext cx="2555776" cy="865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949279"/>
            <a:ext cx="9144000" cy="93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243880" y="6317648"/>
            <a:ext cx="3968080" cy="442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Lokalt ledd utveckling i kommunerna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Berg, Härjedalen, Krokom, Åre och Östersund</a:t>
            </a:r>
          </a:p>
        </p:txBody>
      </p:sp>
      <p:sp>
        <p:nvSpPr>
          <p:cNvPr id="206" name="Shape 206"/>
          <p:cNvSpPr/>
          <p:nvPr/>
        </p:nvSpPr>
        <p:spPr>
          <a:xfrm>
            <a:off x="3697559" y="6342776"/>
            <a:ext cx="346672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Leader Sjö, Skog och Fjäll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/>
              </a:rPr>
              <a:t>www.sjoskogfjall.se</a:t>
            </a:r>
          </a:p>
        </p:txBody>
      </p:sp>
      <p:pic>
        <p:nvPicPr>
          <p:cNvPr id="207" name="image3.png"/>
          <p:cNvPicPr>
            <a:picLocks noChangeAspect="1"/>
          </p:cNvPicPr>
          <p:nvPr/>
        </p:nvPicPr>
        <p:blipFill>
          <a:blip r:embed="rId5">
            <a:extLst/>
          </a:blip>
          <a:srcRect t="1" b="65667"/>
          <a:stretch>
            <a:fillRect/>
          </a:stretch>
        </p:blipFill>
        <p:spPr>
          <a:xfrm>
            <a:off x="7520910" y="116632"/>
            <a:ext cx="1371570" cy="757899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7308304" y="5949279"/>
            <a:ext cx="1835697" cy="936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9" name="image4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44407" y="6025562"/>
            <a:ext cx="792089" cy="768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5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80312" y="6021287"/>
            <a:ext cx="792089" cy="79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6629400" y="1124744"/>
            <a:ext cx="2057400" cy="468052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6019800" cy="4680521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" name="logo-leader_sjoskogfjall.jpg"/>
          <p:cNvPicPr>
            <a:picLocks noChangeAspect="1"/>
          </p:cNvPicPr>
          <p:nvPr userDrawn="1"/>
        </p:nvPicPr>
        <p:blipFill>
          <a:blip r:embed="rId8">
            <a:extLst/>
          </a:blip>
          <a:stretch>
            <a:fillRect/>
          </a:stretch>
        </p:blipFill>
        <p:spPr>
          <a:xfrm>
            <a:off x="-1" y="-28847"/>
            <a:ext cx="3137683" cy="936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08" y="6151420"/>
            <a:ext cx="1697481" cy="6400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7384"/>
            <a:ext cx="9144000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2.jpg"/>
          <p:cNvPicPr>
            <a:picLocks noChangeAspect="1"/>
          </p:cNvPicPr>
          <p:nvPr/>
        </p:nvPicPr>
        <p:blipFill>
          <a:blip r:embed="rId3">
            <a:extLst/>
          </a:blip>
          <a:srcRect r="11798"/>
          <a:stretch>
            <a:fillRect/>
          </a:stretch>
        </p:blipFill>
        <p:spPr>
          <a:xfrm>
            <a:off x="-1" y="-28847"/>
            <a:ext cx="2555776" cy="865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949279"/>
            <a:ext cx="9144000" cy="93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243880" y="6317648"/>
            <a:ext cx="3968080" cy="442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Lokalt ledd utveckling i kommunerna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Berg, Härjedalen, Krokom, Åre och Östersund</a:t>
            </a:r>
          </a:p>
        </p:txBody>
      </p:sp>
      <p:sp>
        <p:nvSpPr>
          <p:cNvPr id="263" name="Shape 263"/>
          <p:cNvSpPr/>
          <p:nvPr/>
        </p:nvSpPr>
        <p:spPr>
          <a:xfrm>
            <a:off x="3697559" y="6342776"/>
            <a:ext cx="346672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Leader Sjö, Skog och Fjäll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/>
              </a:rPr>
              <a:t>www.sjoskogfjall.se</a:t>
            </a:r>
          </a:p>
        </p:txBody>
      </p:sp>
      <p:pic>
        <p:nvPicPr>
          <p:cNvPr id="264" name="image3.png"/>
          <p:cNvPicPr>
            <a:picLocks noChangeAspect="1"/>
          </p:cNvPicPr>
          <p:nvPr/>
        </p:nvPicPr>
        <p:blipFill>
          <a:blip r:embed="rId5">
            <a:extLst/>
          </a:blip>
          <a:srcRect t="1" b="65667"/>
          <a:stretch>
            <a:fillRect/>
          </a:stretch>
        </p:blipFill>
        <p:spPr>
          <a:xfrm>
            <a:off x="7520910" y="116632"/>
            <a:ext cx="1371570" cy="757899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7308304" y="5949279"/>
            <a:ext cx="1835697" cy="936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6" name="image4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44407" y="6025562"/>
            <a:ext cx="792089" cy="768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5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80312" y="6021287"/>
            <a:ext cx="792089" cy="79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467543" y="1124744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xfrm>
            <a:off x="457200" y="2276873"/>
            <a:ext cx="8229600" cy="3528393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270" name="logo-leader_sjoskogfjall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2530" y="-5718"/>
            <a:ext cx="3137683" cy="93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08" y="6151420"/>
            <a:ext cx="1697481" cy="6400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hyperlink" Target="http://www.sjoskogfjall.se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7384"/>
            <a:ext cx="9144000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g"/>
          <p:cNvPicPr>
            <a:picLocks noChangeAspect="1"/>
          </p:cNvPicPr>
          <p:nvPr/>
        </p:nvPicPr>
        <p:blipFill>
          <a:blip r:embed="rId9">
            <a:extLst/>
          </a:blip>
          <a:srcRect r="11798"/>
          <a:stretch>
            <a:fillRect/>
          </a:stretch>
        </p:blipFill>
        <p:spPr>
          <a:xfrm>
            <a:off x="-1" y="-28847"/>
            <a:ext cx="2555776" cy="865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5949279"/>
            <a:ext cx="9144000" cy="93610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/>
        </p:nvSpPr>
        <p:spPr>
          <a:xfrm>
            <a:off x="243880" y="6317648"/>
            <a:ext cx="3968080" cy="442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Lokalt ledd utveckling i kommunerna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Berg, Härjedalen, Krokom, Åre och Östersund</a:t>
            </a:r>
          </a:p>
        </p:txBody>
      </p:sp>
      <p:sp>
        <p:nvSpPr>
          <p:cNvPr id="6" name="Shape 6"/>
          <p:cNvSpPr/>
          <p:nvPr/>
        </p:nvSpPr>
        <p:spPr>
          <a:xfrm>
            <a:off x="3697559" y="6342776"/>
            <a:ext cx="346672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Leader Sjö, Skog och Fjäll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10"/>
              </a:rPr>
              <a:t>www.sjoskogfjall.se</a:t>
            </a:r>
          </a:p>
        </p:txBody>
      </p:sp>
      <p:pic>
        <p:nvPicPr>
          <p:cNvPr id="7" name="image3.png"/>
          <p:cNvPicPr>
            <a:picLocks noChangeAspect="1"/>
          </p:cNvPicPr>
          <p:nvPr/>
        </p:nvPicPr>
        <p:blipFill>
          <a:blip r:embed="rId11">
            <a:extLst/>
          </a:blip>
          <a:srcRect t="1" b="65667"/>
          <a:stretch>
            <a:fillRect/>
          </a:stretch>
        </p:blipFill>
        <p:spPr>
          <a:xfrm>
            <a:off x="7520910" y="116632"/>
            <a:ext cx="1371570" cy="75789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7308304" y="5949279"/>
            <a:ext cx="1835697" cy="936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image4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244407" y="6025562"/>
            <a:ext cx="792089" cy="768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5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380312" y="6021287"/>
            <a:ext cx="792089" cy="79312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127788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pic>
        <p:nvPicPr>
          <p:cNvPr id="12" name="logo-leader_sjoskogfjall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0" y="-28847"/>
            <a:ext cx="3137683" cy="93610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08" y="6151420"/>
            <a:ext cx="1697481" cy="64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7" r:id="rId3"/>
    <p:sldLayoutId id="2147483658" r:id="rId4"/>
    <p:sldLayoutId id="2147483659" r:id="rId5"/>
    <p:sldLayoutId id="2147483662" r:id="rId6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2344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727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joskogfjall.se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4294967295"/>
          </p:nvPr>
        </p:nvSpPr>
        <p:spPr>
          <a:xfrm>
            <a:off x="433952" y="2330719"/>
            <a:ext cx="8229600" cy="3529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r>
              <a:rPr lang="sv-SE" dirty="0" smtClean="0"/>
              <a:t>”Nytänkande i fjällnära framtidsbygd för samhörighet och hållbar tillväxt”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smtClean="0"/>
              <a:t>Ditt namn)</a:t>
            </a:r>
            <a:endParaRPr lang="sv-SE" dirty="0" smtClean="0"/>
          </a:p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433952" y="1133475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 dirty="0" smtClean="0"/>
              <a:t>Leader Sjö, Skog &amp; Fjäll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911043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4294967295"/>
          </p:nvPr>
        </p:nvSpPr>
        <p:spPr>
          <a:xfrm>
            <a:off x="247973" y="2274323"/>
            <a:ext cx="5943600" cy="3529013"/>
          </a:xfrm>
        </p:spPr>
        <p:txBody>
          <a:bodyPr>
            <a:noAutofit/>
          </a:bodyPr>
          <a:lstStyle/>
          <a:p>
            <a:pPr marL="243459" lvl="0" indent="-243459" defTabSz="649223">
              <a:spcBef>
                <a:spcPts val="400"/>
              </a:spcBef>
              <a:defRPr sz="1987"/>
            </a:pP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Föreningar, </a:t>
            </a:r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företag och offentliga aktörer </a:t>
            </a: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(ej privat-personer) kan </a:t>
            </a:r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ansöka om </a:t>
            </a: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stöd för projektidéer.</a:t>
            </a:r>
            <a:b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sv-S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43459" lvl="0" indent="-243459" defTabSz="649223">
              <a:spcBef>
                <a:spcPts val="400"/>
              </a:spcBef>
              <a:defRPr sz="1987"/>
            </a:pPr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Man ska ha minst en samarbetspartner med sig i sin ansökan, helst från en annan samhällssektor. </a:t>
            </a: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sv-S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43459" lvl="0" indent="-243459" defTabSz="649223">
              <a:spcBef>
                <a:spcPts val="400"/>
              </a:spcBef>
              <a:defRPr sz="1987"/>
            </a:pP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Finansiering från de kommuner </a:t>
            </a:r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som ingår i området, Region Jämtland Härjedalen, Svenska staten och EU</a:t>
            </a: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b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sv-S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43459" lvl="0" indent="-243459" defTabSz="649223">
              <a:spcBef>
                <a:spcPts val="400"/>
              </a:spcBef>
              <a:defRPr sz="1987"/>
            </a:pPr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Leader Sjö, Skog &amp; Fjäll arbetar med tre EU-fonder: Landsbygdsfonden, Regionalfonden och Socialfonden. </a:t>
            </a:r>
          </a:p>
          <a:p>
            <a:pPr marL="243459" lvl="0" indent="-243459" defTabSz="649223">
              <a:spcBef>
                <a:spcPts val="400"/>
              </a:spcBef>
              <a:defRPr sz="1987"/>
            </a:pPr>
            <a:endParaRPr lang="sv-S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sv-SE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v-S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v-S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47973" y="1131323"/>
            <a:ext cx="8229600" cy="1143000"/>
          </a:xfrm>
        </p:spPr>
        <p:txBody>
          <a:bodyPr/>
          <a:lstStyle/>
          <a:p>
            <a:pPr algn="l"/>
            <a:r>
              <a:rPr lang="sv-SE" dirty="0" smtClean="0"/>
              <a:t>Leader finansierar ert projekt!</a:t>
            </a:r>
            <a:endParaRPr lang="sv-SE" dirty="0"/>
          </a:p>
        </p:txBody>
      </p:sp>
      <p:pic>
        <p:nvPicPr>
          <p:cNvPr id="4" name="Bildobjek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55" y="1885244"/>
            <a:ext cx="3864893" cy="362373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74785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dirty="0" smtClean="0"/>
              <a:t>sTÖDTYPER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97" y="2125842"/>
            <a:ext cx="3173125" cy="2707623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2204865"/>
            <a:ext cx="5729110" cy="367240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i="1" dirty="0" smtClean="0"/>
              <a:t>Projektstöd</a:t>
            </a:r>
            <a:r>
              <a:rPr lang="sv-SE" sz="1800" dirty="0" smtClean="0"/>
              <a:t> </a:t>
            </a:r>
            <a:r>
              <a:rPr lang="sv-SE" sz="1800" dirty="0"/>
              <a:t>kan beviljas till projekt med bred nytta för många aktörer. Upp till 1,5 </a:t>
            </a:r>
            <a:r>
              <a:rPr lang="sv-SE" sz="1800" dirty="0" smtClean="0"/>
              <a:t>milj. </a:t>
            </a:r>
            <a:r>
              <a:rPr lang="sv-SE" sz="1800" dirty="0"/>
              <a:t>30% egen medfinansiering i form av privata kontanta medel eller ideell tid/resurser</a:t>
            </a:r>
            <a:r>
              <a:rPr lang="sv-SE" sz="1800" dirty="0" smtClean="0"/>
              <a:t>.</a:t>
            </a:r>
            <a:endParaRPr lang="sv-SE" sz="1800" dirty="0"/>
          </a:p>
          <a:p>
            <a:r>
              <a:rPr lang="sv-SE" sz="1800" i="1" dirty="0"/>
              <a:t>Projektstöd till företag</a:t>
            </a:r>
            <a:r>
              <a:rPr lang="sv-SE" sz="1800" dirty="0"/>
              <a:t>, med direkt nytta för få aktörer, men med samhällsnytta. Upp till 70% i  stöd, max 200 000 kr. 30% egen medfinansiering i form av privata kontanta medel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 </a:t>
            </a:r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är LAG som prioriterar eller avslår en projekt utifrån hur väl projektet uppfyller målen i utvecklingsstrategin</a:t>
            </a: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Jordbruksverket fattar det formella beslutet.</a:t>
            </a:r>
            <a:endParaRPr lang="sv-S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sv-SE" sz="1800" dirty="0"/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419171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Om er projektansökan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2884" indent="-222884" defTabSz="594359">
              <a:lnSpc>
                <a:spcPct val="90000"/>
              </a:lnSpc>
              <a:spcBef>
                <a:spcPts val="400"/>
              </a:spcBef>
              <a:defRPr sz="1819"/>
            </a:pPr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Idén är nytänkande, lokalt förankrad och har ett underifrånperspektiv. Tydliga, kostnadssatta aktiviteter som bidrar till att förverkliga </a:t>
            </a: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vår utvecklingsstrategi.</a:t>
            </a:r>
            <a:endParaRPr lang="sv-S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defTabSz="649223">
              <a:lnSpc>
                <a:spcPct val="90000"/>
              </a:lnSpc>
              <a:spcBef>
                <a:spcPts val="400"/>
              </a:spcBef>
              <a:buNone/>
              <a:defRPr sz="1987"/>
            </a:pPr>
            <a:endParaRPr lang="sv-S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2884" indent="-222884" defTabSz="594359">
              <a:lnSpc>
                <a:spcPct val="90000"/>
              </a:lnSpc>
              <a:spcBef>
                <a:spcPts val="400"/>
              </a:spcBef>
              <a:defRPr sz="1819"/>
            </a:pPr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Fundera på hur ni tydligt och avgränsat kan beskriva vad ni vill göra.</a:t>
            </a:r>
          </a:p>
          <a:p>
            <a:pPr marL="0" indent="0" defTabSz="594359">
              <a:lnSpc>
                <a:spcPct val="90000"/>
              </a:lnSpc>
              <a:spcBef>
                <a:spcPts val="400"/>
              </a:spcBef>
              <a:buNone/>
              <a:defRPr sz="1819"/>
            </a:pPr>
            <a:endParaRPr lang="sv-S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43459" indent="-243459" defTabSz="649223">
              <a:lnSpc>
                <a:spcPct val="90000"/>
              </a:lnSpc>
              <a:spcBef>
                <a:spcPts val="400"/>
              </a:spcBef>
              <a:defRPr sz="1987"/>
            </a:pPr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Ansökan sker i två steg via Jordbruksverkets hemsida, fullmakt </a:t>
            </a: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behövs.</a:t>
            </a:r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sv-S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43459" indent="-243459" defTabSz="649223">
              <a:lnSpc>
                <a:spcPct val="90000"/>
              </a:lnSpc>
              <a:spcBef>
                <a:spcPts val="400"/>
              </a:spcBef>
              <a:defRPr sz="1987"/>
            </a:pPr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Kontakta vårt kontor – för tips och hjälp i </a:t>
            </a: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ansökningsstegen.</a:t>
            </a:r>
          </a:p>
          <a:p>
            <a:pPr marL="243459" indent="-243459" defTabSz="649223">
              <a:lnSpc>
                <a:spcPct val="90000"/>
              </a:lnSpc>
              <a:spcBef>
                <a:spcPts val="400"/>
              </a:spcBef>
              <a:defRPr sz="1987"/>
            </a:pPr>
            <a:endParaRPr lang="sv-S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43459" indent="-243459" defTabSz="649223">
              <a:lnSpc>
                <a:spcPct val="90000"/>
              </a:lnSpc>
              <a:spcBef>
                <a:spcPts val="400"/>
              </a:spcBef>
              <a:defRPr sz="1987"/>
            </a:pP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Tips &amp; info: </a:t>
            </a: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www.sjoskogfjall.se</a:t>
            </a:r>
            <a:r>
              <a:rPr lang="sv-SE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sv-S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920854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81"/>
            <a:ext cx="9144000" cy="508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14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er2020_Powerpointmall">
  <a:themeElements>
    <a:clrScheme name="Leader2020_Powerpointmal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eader2020_Powerpointmal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eader2020_Powerpointmal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der2020_Powerpointmall">
  <a:themeElements>
    <a:clrScheme name="Leader2020_Powerpointmal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eader2020_Powerpointmal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eader2020_Powerpointmal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D0A226890C144A8A657BEC535EDF64" ma:contentTypeVersion="8" ma:contentTypeDescription="Skapa ett nytt dokument." ma:contentTypeScope="" ma:versionID="1c905e1f4493b5e3370f2864f45a8cec">
  <xsd:schema xmlns:xsd="http://www.w3.org/2001/XMLSchema" xmlns:xs="http://www.w3.org/2001/XMLSchema" xmlns:p="http://schemas.microsoft.com/office/2006/metadata/properties" xmlns:ns2="53ff5248-2821-4010-9364-b535ff673187" xmlns:ns3="d48e3e69-a802-477b-b15a-7f222b39d2b2" targetNamespace="http://schemas.microsoft.com/office/2006/metadata/properties" ma:root="true" ma:fieldsID="5882471156d6a2bb96a23ae3e24480b6" ns2:_="" ns3:_="">
    <xsd:import namespace="53ff5248-2821-4010-9364-b535ff673187"/>
    <xsd:import namespace="d48e3e69-a802-477b-b15a-7f222b39d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f5248-2821-4010-9364-b535ff673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e3e69-a802-477b-b15a-7f222b39d2b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EC8C5E-3F6D-496B-A1EE-3B5663BCB3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B6C1AE-F99D-4065-A010-5BCFD6A18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ff5248-2821-4010-9364-b535ff673187"/>
    <ds:schemaRef ds:uri="d48e3e69-a802-477b-b15a-7f222b39d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CCCD5F-CC01-457C-8EE3-B391E0C232F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3ff5248-2821-4010-9364-b535ff67318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1910</TotalTime>
  <Words>161</Words>
  <Application>Microsoft Office PowerPoint</Application>
  <PresentationFormat>Bildspel på skärmen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Helvetica Neue</vt:lpstr>
      <vt:lpstr>Leader2020_Powerpointmall</vt:lpstr>
      <vt:lpstr>Leader Sjö, Skog &amp; Fjäll</vt:lpstr>
      <vt:lpstr>Leader finansierar ert projekt!</vt:lpstr>
      <vt:lpstr>sTÖDTYPER</vt:lpstr>
      <vt:lpstr>Om er projektansökan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 Sjö, Skog &amp; Fjäll</dc:title>
  <dc:creator>Sara Swedenmark</dc:creator>
  <cp:lastModifiedBy>Ellen Hoas Ströman</cp:lastModifiedBy>
  <cp:revision>90</cp:revision>
  <dcterms:modified xsi:type="dcterms:W3CDTF">2018-03-20T12:42:18Z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0x010100C9D0A226890C144A8A657BEC535EDF64</vt:lpwstr>
  </property>
</Properties>
</file>